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  <p:sldId id="261" r:id="rId9"/>
    <p:sldId id="267" r:id="rId10"/>
    <p:sldId id="268" r:id="rId11"/>
    <p:sldId id="277" r:id="rId12"/>
    <p:sldId id="262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AE53E13-2503-4D10-BE93-D958FD08104D}">
          <p14:sldIdLst>
            <p14:sldId id="256"/>
            <p14:sldId id="257"/>
          </p14:sldIdLst>
        </p14:section>
        <p14:section name="Introduction" id="{EA08E508-7461-48BB-956E-B8E58F9C4700}">
          <p14:sldIdLst>
            <p14:sldId id="265"/>
            <p14:sldId id="258"/>
          </p14:sldIdLst>
        </p14:section>
        <p14:section name="Original design &amp; optimization" id="{F03166A5-F619-41B3-AA07-25CFE9E2DA8B}">
          <p14:sldIdLst>
            <p14:sldId id="259"/>
            <p14:sldId id="260"/>
            <p14:sldId id="266"/>
          </p14:sldIdLst>
        </p14:section>
        <p14:section name="Design 1" id="{C11E91ED-9923-44C8-ACE5-B675CA8FD26D}">
          <p14:sldIdLst>
            <p14:sldId id="261"/>
            <p14:sldId id="267"/>
            <p14:sldId id="268"/>
            <p14:sldId id="277"/>
            <p14:sldId id="262"/>
          </p14:sldIdLst>
        </p14:section>
        <p14:section name="Design 2" id="{2917AFEA-4855-4383-85B2-467E7B151947}">
          <p14:sldIdLst>
            <p14:sldId id="269"/>
            <p14:sldId id="270"/>
            <p14:sldId id="271"/>
            <p14:sldId id="272"/>
          </p14:sldIdLst>
        </p14:section>
        <p14:section name="Another idea" id="{FF4AEE57-7490-4588-AA2F-FC169962A138}">
          <p14:sldIdLst>
            <p14:sldId id="274"/>
          </p14:sldIdLst>
        </p14:section>
        <p14:section name="Conclusions" id="{F1EB2C6F-F1B5-474C-A01E-3EC5BB58EC6B}">
          <p14:sldIdLst>
            <p14:sldId id="27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392C-929A-4548-AAA9-6EDAD399D65B}" type="datetimeFigureOut">
              <a:rPr lang="LID4096" smtClean="0"/>
              <a:t>04/19/2021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50823-03F0-4071-8C0D-F658D30874A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380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8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9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9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4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05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390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09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7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5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964C359-1AC7-4426-9046-1897EE07837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"/>
            <a:ext cx="1305017" cy="56523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299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4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D012E-E36D-40FA-8C50-2CF37A1D9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chemeClr val="tx2"/>
                </a:solidFill>
              </a:rPr>
              <a:t>Optimization of Bistable Silicon Photonic MEMS Switch Architectures</a:t>
            </a:r>
            <a:endParaRPr lang="LID4096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C490F-95BA-4C15-9813-2ECB3931D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5797882" cy="1765478"/>
          </a:xfrm>
        </p:spPr>
        <p:txBody>
          <a:bodyPr anchor="t">
            <a:normAutofit/>
          </a:bodyPr>
          <a:lstStyle/>
          <a:p>
            <a:pPr algn="l"/>
            <a:r>
              <a:rPr lang="en-GB" i="1" dirty="0">
                <a:solidFill>
                  <a:schemeClr val="tx2"/>
                </a:solidFill>
              </a:rPr>
              <a:t>Midterm presentation</a:t>
            </a:r>
          </a:p>
          <a:p>
            <a:pPr algn="l"/>
            <a:r>
              <a:rPr lang="en-GB" sz="1800" dirty="0">
                <a:solidFill>
                  <a:schemeClr val="tx2"/>
                </a:solidFill>
              </a:rPr>
              <a:t>Responsible : Prof. Niels Quack</a:t>
            </a: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Supervisor : </a:t>
            </a:r>
            <a:r>
              <a:rPr lang="en-GB" sz="1800" dirty="0" err="1">
                <a:solidFill>
                  <a:schemeClr val="tx2"/>
                </a:solidFill>
              </a:rPr>
              <a:t>Dr.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  <a:r>
              <a:rPr lang="en-GB" sz="1800" dirty="0" err="1">
                <a:solidFill>
                  <a:schemeClr val="tx2"/>
                </a:solidFill>
              </a:rPr>
              <a:t>Hernán</a:t>
            </a:r>
            <a:r>
              <a:rPr lang="en-GB" sz="1800" dirty="0">
                <a:solidFill>
                  <a:schemeClr val="tx2"/>
                </a:solidFill>
              </a:rPr>
              <a:t> </a:t>
            </a:r>
            <a:r>
              <a:rPr lang="en-GB" sz="1800" dirty="0" err="1">
                <a:solidFill>
                  <a:schemeClr val="tx2"/>
                </a:solidFill>
              </a:rPr>
              <a:t>Furci</a:t>
            </a:r>
            <a:br>
              <a:rPr lang="en-GB" sz="1800" dirty="0">
                <a:solidFill>
                  <a:schemeClr val="tx2"/>
                </a:solidFill>
              </a:rPr>
            </a:br>
            <a:br>
              <a:rPr lang="en-GB" sz="18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Author : Claudio Jaramillo</a:t>
            </a:r>
          </a:p>
        </p:txBody>
      </p:sp>
      <p:pic>
        <p:nvPicPr>
          <p:cNvPr id="4" name="Picture 3" descr="Orange surface with lines">
            <a:extLst>
              <a:ext uri="{FF2B5EF4-FFF2-40B4-BE49-F238E27FC236}">
                <a16:creationId xmlns:a16="http://schemas.microsoft.com/office/drawing/2014/main" id="{F162514B-A960-4E3B-9CA9-CA84153FF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4" r="35884" b="1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F011349-F4EE-4C9A-8E26-64D50B5B6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2D69E-0BC4-45EC-B941-88CEAE0534BA}"/>
              </a:ext>
            </a:extLst>
          </p:cNvPr>
          <p:cNvSpPr txBox="1"/>
          <p:nvPr/>
        </p:nvSpPr>
        <p:spPr>
          <a:xfrm>
            <a:off x="-6109" y="6488667"/>
            <a:ext cx="308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7436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2FA04-907D-41E5-85BC-47BAE3C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83" y="240715"/>
            <a:ext cx="10515600" cy="1325563"/>
          </a:xfrm>
        </p:spPr>
        <p:txBody>
          <a:bodyPr/>
          <a:lstStyle/>
          <a:p>
            <a:r>
              <a:rPr lang="en-US" dirty="0"/>
              <a:t>3.3 Other waveguide designs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65D24-0CD4-4438-8CDA-5D1328925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624" y="1307777"/>
            <a:ext cx="5157787" cy="823912"/>
          </a:xfrm>
        </p:spPr>
        <p:txBody>
          <a:bodyPr>
            <a:normAutofit fontScale="92500" lnSpcReduction="20000"/>
          </a:bodyPr>
          <a:lstStyle/>
          <a:p>
            <a:r>
              <a:rPr lang="en-GB" sz="2800" dirty="0"/>
              <a:t>Using 3</a:t>
            </a:r>
            <a:r>
              <a:rPr lang="en-GB" sz="2800" baseline="30000" dirty="0"/>
              <a:t>rd</a:t>
            </a:r>
            <a:r>
              <a:rPr lang="en-GB" sz="2800" dirty="0"/>
              <a:t> order </a:t>
            </a:r>
            <a:r>
              <a:rPr lang="en-GB" sz="2800" dirty="0" err="1"/>
              <a:t>Bézier</a:t>
            </a:r>
            <a:r>
              <a:rPr lang="en-GB" sz="2800" dirty="0"/>
              <a:t> curve segments</a:t>
            </a:r>
            <a:endParaRPr lang="LID4096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D888F-2240-4271-B666-4838C25A7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4883" y="2131689"/>
            <a:ext cx="6881365" cy="1711589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The design </a:t>
            </a:r>
            <a:r>
              <a:rPr lang="en-GB" sz="2000" b="1" dirty="0"/>
              <a:t>respects all constraints</a:t>
            </a:r>
            <a:r>
              <a:rPr lang="en-GB" sz="2000" dirty="0"/>
              <a:t>. </a:t>
            </a:r>
          </a:p>
          <a:p>
            <a:r>
              <a:rPr lang="en-GB" sz="2000" dirty="0"/>
              <a:t>However the entire path should be </a:t>
            </a:r>
            <a:r>
              <a:rPr lang="en-GB" sz="2000" b="1" dirty="0"/>
              <a:t>rib waveguides</a:t>
            </a:r>
            <a:r>
              <a:rPr lang="en-GB" sz="2000" dirty="0"/>
              <a:t>. </a:t>
            </a:r>
          </a:p>
          <a:p>
            <a:r>
              <a:rPr lang="en-GB" sz="2000" dirty="0"/>
              <a:t>Coupler length is </a:t>
            </a:r>
            <a:r>
              <a:rPr lang="en-GB" sz="2000" b="1" dirty="0"/>
              <a:t>higher</a:t>
            </a:r>
            <a:r>
              <a:rPr lang="en-GB" sz="2000" dirty="0"/>
              <a:t>.</a:t>
            </a:r>
          </a:p>
          <a:p>
            <a:r>
              <a:rPr lang="en-GB" sz="2000" dirty="0"/>
              <a:t>Estimated loss : 0.033 dB</a:t>
            </a:r>
            <a:endParaRPr lang="LID4096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92C89-21B8-4B8B-A182-AB5C4B13C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86" y="1873188"/>
            <a:ext cx="4757889" cy="474409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3A794DE-34C3-49E1-94C3-DF73725C4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525" y="3848389"/>
            <a:ext cx="3286522" cy="27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ADE8948-E99D-44DE-B166-20CE8862B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85" y="3848389"/>
            <a:ext cx="3691863" cy="2768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76B885-E65B-4D6D-8CBD-3E1C0F91B129}"/>
              </a:ext>
            </a:extLst>
          </p:cNvPr>
          <p:cNvSpPr txBox="1"/>
          <p:nvPr/>
        </p:nvSpPr>
        <p:spPr>
          <a:xfrm>
            <a:off x="-6108" y="6488667"/>
            <a:ext cx="449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5823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744200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3.4 Design 1 :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51" y="2217529"/>
            <a:ext cx="7019182" cy="46404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Main limiting parameter is the </a:t>
            </a:r>
            <a:r>
              <a:rPr lang="en-US" sz="2400" b="1" dirty="0">
                <a:solidFill>
                  <a:schemeClr val="tx1"/>
                </a:solidFill>
              </a:rPr>
              <a:t>crossing of both ‘’lobes’’</a:t>
            </a:r>
            <a:r>
              <a:rPr lang="en-US" sz="2400" dirty="0">
                <a:solidFill>
                  <a:schemeClr val="tx1"/>
                </a:solidFill>
              </a:rPr>
              <a:t> on the bottom waveguide. Pushing the drive closer to the low-loss crossing creates an </a:t>
            </a:r>
            <a:r>
              <a:rPr lang="en-US" sz="2400" b="1" dirty="0">
                <a:solidFill>
                  <a:schemeClr val="tx1"/>
                </a:solidFill>
              </a:rPr>
              <a:t>overlap in the lobes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A more compact design also </a:t>
            </a:r>
            <a:r>
              <a:rPr lang="en-US" sz="2400" b="1" dirty="0">
                <a:solidFill>
                  <a:schemeClr val="tx1"/>
                </a:solidFill>
              </a:rPr>
              <a:t>interferes</a:t>
            </a:r>
            <a:r>
              <a:rPr lang="en-US" sz="2400" dirty="0">
                <a:solidFill>
                  <a:schemeClr val="tx1"/>
                </a:solidFill>
              </a:rPr>
              <a:t> with the </a:t>
            </a:r>
            <a:r>
              <a:rPr lang="en-US" sz="2400" b="1" dirty="0">
                <a:solidFill>
                  <a:schemeClr val="tx1"/>
                </a:solidFill>
              </a:rPr>
              <a:t>suspension</a:t>
            </a:r>
            <a:r>
              <a:rPr lang="en-US" sz="2400" dirty="0">
                <a:solidFill>
                  <a:schemeClr val="tx1"/>
                </a:solidFill>
              </a:rPr>
              <a:t> and the </a:t>
            </a:r>
            <a:r>
              <a:rPr lang="en-US" sz="2400" b="1" dirty="0">
                <a:solidFill>
                  <a:schemeClr val="tx1"/>
                </a:solidFill>
              </a:rPr>
              <a:t>row/column </a:t>
            </a:r>
            <a:r>
              <a:rPr lang="en-US" sz="2400" dirty="0">
                <a:solidFill>
                  <a:schemeClr val="tx1"/>
                </a:solidFill>
              </a:rPr>
              <a:t>addressing.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6B491-E59D-4182-99B2-16531FAF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34" y="2217528"/>
            <a:ext cx="4825397" cy="464047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79F79-8C02-4D3C-905C-46D3D7F38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3D68B8-3AC0-4EDA-A1E0-569BEBA73800}"/>
              </a:ext>
            </a:extLst>
          </p:cNvPr>
          <p:cNvSpPr txBox="1"/>
          <p:nvPr/>
        </p:nvSpPr>
        <p:spPr>
          <a:xfrm>
            <a:off x="-6109" y="6488667"/>
            <a:ext cx="4766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11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78345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984" y="292963"/>
            <a:ext cx="5331076" cy="17316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3.5 Design 1 - Conclusions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43188FD-F61C-4D59-9459-319BFB2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496853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0AC3FF9-EB0C-48D0-BA7C-CE7C190E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96544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2315" y="2024660"/>
            <a:ext cx="6498453" cy="48333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 order </a:t>
            </a:r>
            <a:r>
              <a:rPr lang="en-US" sz="2400" dirty="0" err="1">
                <a:solidFill>
                  <a:schemeClr val="tx1"/>
                </a:solidFill>
              </a:rPr>
              <a:t>Bézier</a:t>
            </a:r>
            <a:r>
              <a:rPr lang="en-US" sz="2400" dirty="0">
                <a:solidFill>
                  <a:schemeClr val="tx1"/>
                </a:solidFill>
              </a:rPr>
              <a:t> curves provide an </a:t>
            </a:r>
            <a:r>
              <a:rPr lang="en-US" sz="2400" b="1" dirty="0">
                <a:solidFill>
                  <a:schemeClr val="tx1"/>
                </a:solidFill>
              </a:rPr>
              <a:t>elegant solution</a:t>
            </a:r>
            <a:r>
              <a:rPr lang="en-US" sz="2400" dirty="0">
                <a:solidFill>
                  <a:schemeClr val="tx1"/>
                </a:solidFill>
              </a:rPr>
              <a:t> to the problem.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need for </a:t>
            </a:r>
            <a:r>
              <a:rPr lang="en-US" sz="2400" b="1" dirty="0">
                <a:solidFill>
                  <a:schemeClr val="tx1"/>
                </a:solidFill>
              </a:rPr>
              <a:t>fully etched</a:t>
            </a:r>
            <a:r>
              <a:rPr lang="en-US" sz="2400" dirty="0">
                <a:solidFill>
                  <a:schemeClr val="tx1"/>
                </a:solidFill>
              </a:rPr>
              <a:t> strip waveguides over a long distance is problematic for losses.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Using sine-circle-sine constructions requires additional steps, but the tapering needed for the </a:t>
            </a:r>
            <a:r>
              <a:rPr lang="en-US" sz="2400" b="1" dirty="0">
                <a:solidFill>
                  <a:schemeClr val="tx1"/>
                </a:solidFill>
              </a:rPr>
              <a:t>rib-strip adiabatic transition </a:t>
            </a:r>
            <a:r>
              <a:rPr lang="en-US" sz="2400" dirty="0">
                <a:solidFill>
                  <a:schemeClr val="tx1"/>
                </a:solidFill>
              </a:rPr>
              <a:t>is possible.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Simulations show expected behavior. 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E3C4C63-1CCE-49A8-8F72-A70929B4F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394268-5CDC-4C7E-9B01-3EA98A97E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61" y="2194970"/>
            <a:ext cx="4355214" cy="33775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89AF48-1082-4878-A065-CBECF711B040}"/>
              </a:ext>
            </a:extLst>
          </p:cNvPr>
          <p:cNvSpPr txBox="1"/>
          <p:nvPr/>
        </p:nvSpPr>
        <p:spPr>
          <a:xfrm>
            <a:off x="-6108" y="6488667"/>
            <a:ext cx="449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12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5213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744200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4.1 Design 2 : U-Turn coupler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2217529"/>
            <a:ext cx="6728241" cy="46404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Coupler principle : U-Turn with suspended coupler.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Bottom waveguide</a:t>
            </a:r>
            <a:r>
              <a:rPr lang="en-US" sz="2400" dirty="0">
                <a:solidFill>
                  <a:schemeClr val="tx1"/>
                </a:solidFill>
              </a:rPr>
              <a:t> is deformed using sine-circle-sine methods.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Minimum radius of curvature is </a:t>
            </a:r>
            <a:r>
              <a:rPr lang="en-US" sz="2400" b="1" dirty="0">
                <a:solidFill>
                  <a:schemeClr val="tx1"/>
                </a:solidFill>
              </a:rPr>
              <a:t>5 um (strip)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Estimated loss : 0.038 dB 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79F79-8C02-4D3C-905C-46D3D7F38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A902A9-6409-4476-BE61-7C1E96A0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287" y="2217524"/>
            <a:ext cx="5457666" cy="46404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C9A60B-08D0-49F5-9DA9-DC82D39E5D02}"/>
              </a:ext>
            </a:extLst>
          </p:cNvPr>
          <p:cNvSpPr txBox="1"/>
          <p:nvPr/>
        </p:nvSpPr>
        <p:spPr>
          <a:xfrm>
            <a:off x="-6108" y="6488667"/>
            <a:ext cx="449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13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25896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2FA04-907D-41E5-85BC-47BAE3C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92959"/>
            <a:ext cx="495300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4.2 COMSOL 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8FCC1319-7B65-4C9A-AF05-408FCB9128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38126" y="2257531"/>
                <a:ext cx="5552756" cy="4362343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Compressive stress of </a:t>
                </a:r>
                <a:r>
                  <a:rPr lang="en-US" dirty="0">
                    <a:solidFill>
                      <a:schemeClr val="tx1"/>
                    </a:solidFill>
                  </a:rPr>
                  <a:t>7.75</a:t>
                </a:r>
                <a:r>
                  <a:rPr lang="en-US" dirty="0">
                    <a:solidFill>
                      <a:schemeClr val="tx2"/>
                    </a:solidFill>
                  </a:rPr>
                  <a:t> MPa is applied.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Upwards buckling is seen for a </a:t>
                </a:r>
                <a:r>
                  <a:rPr lang="en-US" b="1" dirty="0">
                    <a:solidFill>
                      <a:schemeClr val="tx2"/>
                    </a:solidFill>
                  </a:rPr>
                  <a:t>critical load factor </a:t>
                </a:r>
                <a:r>
                  <a:rPr lang="en-US" dirty="0">
                    <a:solidFill>
                      <a:schemeClr val="tx2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=1.13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Critical load factor for the third mode,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r>
                  <a:rPr lang="en-GB" b="0" dirty="0">
                    <a:solidFill>
                      <a:schemeClr val="tx2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8FCC1319-7B65-4C9A-AF05-408FCB912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38126" y="2257531"/>
                <a:ext cx="5552756" cy="4362343"/>
              </a:xfrm>
              <a:blipFill>
                <a:blip r:embed="rId3"/>
                <a:stretch>
                  <a:fillRect l="-1976" r="-340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8080" y="-1"/>
            <a:ext cx="5943919" cy="6858000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3C62D-33E7-44BF-9156-F23021FD2314}"/>
              </a:ext>
            </a:extLst>
          </p:cNvPr>
          <p:cNvSpPr txBox="1"/>
          <p:nvPr/>
        </p:nvSpPr>
        <p:spPr>
          <a:xfrm>
            <a:off x="6247759" y="2975960"/>
            <a:ext cx="59442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First mode, critical load factor = 1.13 </a:t>
            </a:r>
            <a:endParaRPr lang="LID4096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5E671C-CCE3-4B61-B93A-765828E5E294}"/>
              </a:ext>
            </a:extLst>
          </p:cNvPr>
          <p:cNvSpPr txBox="1"/>
          <p:nvPr/>
        </p:nvSpPr>
        <p:spPr>
          <a:xfrm>
            <a:off x="6247759" y="6488669"/>
            <a:ext cx="59411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Third mode, critical load factor = 1.25 </a:t>
            </a:r>
            <a:endParaRPr lang="LID4096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0B37B8E-D6BF-4EC5-B0E0-F3C8EEF04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59" y="0"/>
            <a:ext cx="5941194" cy="297596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7B66DA9-05C3-4969-93C4-E5AF157F2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59" y="3512711"/>
            <a:ext cx="5941193" cy="2975958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9306B236-2A0E-4DC8-A82B-45F1CE3AF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7283BB-C22D-4330-8DA7-3BEA47943F96}"/>
              </a:ext>
            </a:extLst>
          </p:cNvPr>
          <p:cNvSpPr txBox="1"/>
          <p:nvPr/>
        </p:nvSpPr>
        <p:spPr>
          <a:xfrm>
            <a:off x="-6109" y="6488667"/>
            <a:ext cx="308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F5CF8-0AAB-44FF-9DD2-401762B2B4D7}"/>
              </a:ext>
            </a:extLst>
          </p:cNvPr>
          <p:cNvSpPr txBox="1"/>
          <p:nvPr/>
        </p:nvSpPr>
        <p:spPr>
          <a:xfrm>
            <a:off x="-6108" y="6488667"/>
            <a:ext cx="449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14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341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2FA04-907D-41E5-85BC-47BAE3C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83" y="240715"/>
            <a:ext cx="10515600" cy="1325563"/>
          </a:xfrm>
        </p:spPr>
        <p:txBody>
          <a:bodyPr/>
          <a:lstStyle/>
          <a:p>
            <a:r>
              <a:rPr lang="en-US" dirty="0"/>
              <a:t>4.3 Limitations</a:t>
            </a:r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135F5-50DE-414A-88BE-BA2079BD6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66278"/>
            <a:ext cx="5157787" cy="529172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Trying to push the comb drives together creates an overlap of the suspension elements, and </a:t>
            </a:r>
            <a:r>
              <a:rPr lang="en-GB" b="1" dirty="0"/>
              <a:t>limits the minimum radius </a:t>
            </a:r>
            <a:r>
              <a:rPr lang="en-GB" dirty="0"/>
              <a:t>of the coupler.</a:t>
            </a:r>
          </a:p>
          <a:p>
            <a:r>
              <a:rPr lang="en-GB" dirty="0"/>
              <a:t>This can be improved by reducing the mode matching between adiabatic coupler and U-Turn.</a:t>
            </a:r>
          </a:p>
          <a:p>
            <a:r>
              <a:rPr lang="en-GB" dirty="0"/>
              <a:t>The curve matching of the bottom waveguide creates a </a:t>
            </a:r>
            <a:r>
              <a:rPr lang="en-GB" b="1" dirty="0"/>
              <a:t>long optical </a:t>
            </a:r>
            <a:r>
              <a:rPr lang="en-GB" dirty="0"/>
              <a:t>path.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A4E10A-6046-4E75-A533-9406A0252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165" y="104776"/>
            <a:ext cx="2516865" cy="2305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D09D16-00A5-44BE-BFC4-7B694C6D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835" y="2580338"/>
            <a:ext cx="3851523" cy="4036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2C4873-55B5-4D99-9BA0-7410D077101C}"/>
              </a:ext>
            </a:extLst>
          </p:cNvPr>
          <p:cNvSpPr txBox="1"/>
          <p:nvPr/>
        </p:nvSpPr>
        <p:spPr>
          <a:xfrm>
            <a:off x="9435081" y="4865414"/>
            <a:ext cx="109383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Limiting length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C75BD-59C2-4C2E-8613-45861EBC9F71}"/>
              </a:ext>
            </a:extLst>
          </p:cNvPr>
          <p:cNvSpPr txBox="1"/>
          <p:nvPr/>
        </p:nvSpPr>
        <p:spPr>
          <a:xfrm>
            <a:off x="-6109" y="6488667"/>
            <a:ext cx="308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F0A72-AF2F-4265-96D9-BBE4990C18A7}"/>
              </a:ext>
            </a:extLst>
          </p:cNvPr>
          <p:cNvSpPr txBox="1"/>
          <p:nvPr/>
        </p:nvSpPr>
        <p:spPr>
          <a:xfrm>
            <a:off x="-6108" y="6488667"/>
            <a:ext cx="449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5649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1984" y="88224"/>
            <a:ext cx="5331076" cy="17316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4.4 Design 2 - Conclusions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43188FD-F61C-4D59-9459-319BFB2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0"/>
            <a:ext cx="496853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0AC3FF9-EB0C-48D0-BA7C-CE7C190E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96544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2315" y="1819922"/>
            <a:ext cx="6498453" cy="50380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 geometry’s compactness is limited in part by the </a:t>
            </a:r>
            <a:r>
              <a:rPr lang="en-US" sz="2400" b="1" dirty="0">
                <a:solidFill>
                  <a:schemeClr val="tx1"/>
                </a:solidFill>
              </a:rPr>
              <a:t>low loss crossing’s size </a:t>
            </a:r>
            <a:r>
              <a:rPr lang="en-US" sz="2400" dirty="0">
                <a:solidFill>
                  <a:schemeClr val="tx1"/>
                </a:solidFill>
              </a:rPr>
              <a:t>(good).</a:t>
            </a:r>
          </a:p>
          <a:p>
            <a:r>
              <a:rPr lang="en-US" sz="2400" dirty="0">
                <a:solidFill>
                  <a:schemeClr val="tx1"/>
                </a:solidFill>
              </a:rPr>
              <a:t>A compact U-Turn requires a </a:t>
            </a:r>
            <a:r>
              <a:rPr lang="en-US" sz="2400" b="1" dirty="0">
                <a:solidFill>
                  <a:schemeClr val="tx1"/>
                </a:solidFill>
              </a:rPr>
              <a:t>redesign of the comb drives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system could potentially be driven by the </a:t>
            </a:r>
            <a:r>
              <a:rPr lang="en-US" sz="2400" b="1" dirty="0">
                <a:solidFill>
                  <a:schemeClr val="tx1"/>
                </a:solidFill>
              </a:rPr>
              <a:t>outer drives </a:t>
            </a:r>
            <a:r>
              <a:rPr lang="en-US" sz="2400" dirty="0">
                <a:solidFill>
                  <a:schemeClr val="tx1"/>
                </a:solidFill>
              </a:rPr>
              <a:t>only, and joint in the middle.</a:t>
            </a:r>
          </a:p>
          <a:p>
            <a:r>
              <a:rPr lang="en-US" sz="2400" dirty="0">
                <a:solidFill>
                  <a:schemeClr val="tx1"/>
                </a:solidFill>
              </a:rPr>
              <a:t>Simulations show that the 3 first buckling modes are </a:t>
            </a:r>
            <a:r>
              <a:rPr lang="en-US" sz="2400" b="1" dirty="0">
                <a:solidFill>
                  <a:schemeClr val="tx1"/>
                </a:solidFill>
              </a:rPr>
              <a:t>close to each other </a:t>
            </a:r>
            <a:r>
              <a:rPr lang="en-US" sz="2400" dirty="0">
                <a:solidFill>
                  <a:schemeClr val="tx1"/>
                </a:solidFill>
              </a:rPr>
              <a:t>in critical load factor.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3E3C4C63-1CCE-49A8-8F72-A70929B4F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776E6-84A5-4D8B-B5BE-488988F6A38A}"/>
              </a:ext>
            </a:extLst>
          </p:cNvPr>
          <p:cNvSpPr txBox="1"/>
          <p:nvPr/>
        </p:nvSpPr>
        <p:spPr>
          <a:xfrm>
            <a:off x="-6108" y="6488667"/>
            <a:ext cx="449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16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81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2FA04-907D-41E5-85BC-47BAE3C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92959"/>
            <a:ext cx="495300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5. Other design idea : sigmoid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FCC1319-7B65-4C9A-AF05-408FCB912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6250" y="2476500"/>
            <a:ext cx="5467671" cy="379450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Uses a </a:t>
            </a:r>
            <a:r>
              <a:rPr lang="en-US" b="1" dirty="0">
                <a:solidFill>
                  <a:schemeClr val="tx2"/>
                </a:solidFill>
              </a:rPr>
              <a:t>sigmoid logistic function </a:t>
            </a:r>
            <a:r>
              <a:rPr lang="en-US" dirty="0">
                <a:solidFill>
                  <a:schemeClr val="tx2"/>
                </a:solidFill>
              </a:rPr>
              <a:t>to model the coupler : 0 curvature at ends.</a:t>
            </a:r>
          </a:p>
          <a:p>
            <a:r>
              <a:rPr lang="en-GB" dirty="0">
                <a:solidFill>
                  <a:schemeClr val="tx2"/>
                </a:solidFill>
              </a:rPr>
              <a:t>Uniaxial stress, large curvature radii, compact, </a:t>
            </a:r>
            <a:r>
              <a:rPr lang="en-GB" b="1" dirty="0">
                <a:solidFill>
                  <a:schemeClr val="tx2"/>
                </a:solidFill>
              </a:rPr>
              <a:t>but</a:t>
            </a:r>
            <a:r>
              <a:rPr lang="en-GB" dirty="0">
                <a:solidFill>
                  <a:schemeClr val="tx2"/>
                </a:solidFill>
              </a:rPr>
              <a:t> long coupler length. 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The coupler can be </a:t>
            </a:r>
            <a:r>
              <a:rPr lang="en-GB" b="1" dirty="0">
                <a:solidFill>
                  <a:schemeClr val="tx2"/>
                </a:solidFill>
              </a:rPr>
              <a:t>mechanically unstable !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8080" y="-1"/>
            <a:ext cx="594391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8DB4-8F07-4849-ABB6-42A8FCCF9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032" y="1594819"/>
            <a:ext cx="5953507" cy="3691555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738F53F-D809-4D25-A9D8-DE295D3A7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DF4F3E-B6BF-4FD9-8176-AADC7D6B8250}"/>
              </a:ext>
            </a:extLst>
          </p:cNvPr>
          <p:cNvSpPr txBox="1"/>
          <p:nvPr/>
        </p:nvSpPr>
        <p:spPr>
          <a:xfrm>
            <a:off x="-6108" y="6488667"/>
            <a:ext cx="449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17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15081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2" y="326439"/>
            <a:ext cx="5832408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6.1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9075" y="1847168"/>
            <a:ext cx="6026275" cy="501083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Design the row/column addressing (all).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Design the tapering on Si FTE layer for strip-rib adiabatic transition (all).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Re-design the comb drive and assembly (U-Turn).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Simulate buckling for completeness purposes (Sigmoid).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DBA6057-285E-4D98-9B2D-5E604656E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B7229-89C4-4BEE-A999-9C3644D36075}"/>
              </a:ext>
            </a:extLst>
          </p:cNvPr>
          <p:cNvSpPr txBox="1"/>
          <p:nvPr/>
        </p:nvSpPr>
        <p:spPr>
          <a:xfrm>
            <a:off x="-6108" y="6488667"/>
            <a:ext cx="449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18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2159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744200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6.2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2217529"/>
            <a:ext cx="4252403" cy="46404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Linear coupler appears to be the easiest optimization solution.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U-Turn coupler needs a redesign of the comb drives but could be more compact.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Comparable losses between all designs.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79F79-8C02-4D3C-905C-46D3D7F38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70A1FBF-2DAD-4A31-B9CF-B520D187D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715727"/>
              </p:ext>
            </p:extLst>
          </p:nvPr>
        </p:nvGraphicFramePr>
        <p:xfrm>
          <a:off x="4252404" y="2217524"/>
          <a:ext cx="7939596" cy="46404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646532">
                  <a:extLst>
                    <a:ext uri="{9D8B030D-6E8A-4147-A177-3AD203B41FA5}">
                      <a16:colId xmlns:a16="http://schemas.microsoft.com/office/drawing/2014/main" val="3689672317"/>
                    </a:ext>
                  </a:extLst>
                </a:gridCol>
                <a:gridCol w="2646532">
                  <a:extLst>
                    <a:ext uri="{9D8B030D-6E8A-4147-A177-3AD203B41FA5}">
                      <a16:colId xmlns:a16="http://schemas.microsoft.com/office/drawing/2014/main" val="1725444105"/>
                    </a:ext>
                  </a:extLst>
                </a:gridCol>
                <a:gridCol w="2646532">
                  <a:extLst>
                    <a:ext uri="{9D8B030D-6E8A-4147-A177-3AD203B41FA5}">
                      <a16:colId xmlns:a16="http://schemas.microsoft.com/office/drawing/2014/main" val="1264952036"/>
                    </a:ext>
                  </a:extLst>
                </a:gridCol>
              </a:tblGrid>
              <a:tr h="545439">
                <a:tc>
                  <a:txBody>
                    <a:bodyPr/>
                    <a:lstStyle/>
                    <a:p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Pros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Cons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908713"/>
                  </a:ext>
                </a:extLst>
              </a:tr>
              <a:tr h="1476714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Linear coupler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Simple coupler design.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Uses tested components.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Small coupler.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Large footprint (unused space).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Tight curves. 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338736369"/>
                  </a:ext>
                </a:extLst>
              </a:tr>
              <a:tr h="1212037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U-Turn coupler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Potentially compact.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Limited by low-loss crossing.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Requires redesign of some elements.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0456104"/>
                  </a:ext>
                </a:extLst>
              </a:tr>
              <a:tr h="140628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Sigmoid coupler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Compact.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Low curvature.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All outputs on the same side.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Mechanically unstable.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Large coupler length.</a:t>
                      </a:r>
                      <a:endParaRPr lang="LID4096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8863438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3C84854-04C8-4B4B-8A1D-0704EC77E8F8}"/>
              </a:ext>
            </a:extLst>
          </p:cNvPr>
          <p:cNvSpPr txBox="1"/>
          <p:nvPr/>
        </p:nvSpPr>
        <p:spPr>
          <a:xfrm>
            <a:off x="-6108" y="6488667"/>
            <a:ext cx="449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19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47466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79198-E543-456E-97A3-D4BBAD55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75" y="559813"/>
            <a:ext cx="5566300" cy="5577934"/>
          </a:xfrm>
        </p:spPr>
        <p:txBody>
          <a:bodyPr>
            <a:normAutofit/>
          </a:bodyPr>
          <a:lstStyle/>
          <a:p>
            <a:r>
              <a:rPr lang="en-GB" sz="4800" dirty="0"/>
              <a:t>Table of contents</a:t>
            </a:r>
            <a:endParaRPr lang="LID4096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FEF2-3FE0-4F62-953E-0A140B9FF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656" y="559813"/>
            <a:ext cx="5672369" cy="5553275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tx2"/>
                </a:solidFill>
              </a:rPr>
              <a:t>Introduction &amp; scope of the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tx2"/>
                </a:solidFill>
              </a:rPr>
              <a:t>Original design &amp; optimization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tx2"/>
                </a:solidFill>
              </a:rPr>
              <a:t>Design 1 : Linear Coupler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tx2"/>
                </a:solidFill>
              </a:rPr>
              <a:t>Design 2 : U-Turn Coupler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tx2"/>
                </a:solidFill>
              </a:rPr>
              <a:t>Other design ideas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>
                <a:solidFill>
                  <a:schemeClr val="tx2"/>
                </a:solidFill>
              </a:rPr>
              <a:t>Conclusions and future prospects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D936CE9-1921-4B96-B355-3564869C8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A07D6C-B6D0-4620-85FC-3FD1581212E9}"/>
              </a:ext>
            </a:extLst>
          </p:cNvPr>
          <p:cNvSpPr txBox="1"/>
          <p:nvPr/>
        </p:nvSpPr>
        <p:spPr>
          <a:xfrm>
            <a:off x="-6109" y="6488667"/>
            <a:ext cx="308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55120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A66F-E1E1-443A-A07D-3050A2AF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! Questions ? 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955B0-EDEF-47B3-B01E-0EFA64207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2000" dirty="0"/>
          </a:p>
          <a:p>
            <a:r>
              <a:rPr lang="en-GB" sz="2000" dirty="0"/>
              <a:t>Presented by : Claudio Jaramillo, </a:t>
            </a:r>
            <a:r>
              <a:rPr lang="en-GB" sz="2000" u="sng" dirty="0"/>
              <a:t>claudio.jaramilloconcha@epfl.ch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74BDA-934B-4786-97D4-B3AA5B25EB16}"/>
              </a:ext>
            </a:extLst>
          </p:cNvPr>
          <p:cNvSpPr txBox="1"/>
          <p:nvPr/>
        </p:nvSpPr>
        <p:spPr>
          <a:xfrm>
            <a:off x="-6108" y="6488667"/>
            <a:ext cx="449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20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4221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109" y="85016"/>
            <a:ext cx="5562601" cy="15607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1.1 Introduction – Optical switches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2287" y="1640147"/>
            <a:ext cx="5562243" cy="521785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Optical switch : device that switches optical signals between channels.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Historically using </a:t>
            </a:r>
            <a:r>
              <a:rPr lang="en-US" sz="2400" b="1" dirty="0">
                <a:solidFill>
                  <a:schemeClr val="tx1"/>
                </a:solidFill>
              </a:rPr>
              <a:t>mirrors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MEMS are advantageous for their </a:t>
            </a:r>
            <a:r>
              <a:rPr lang="en-US" sz="2400" b="1" dirty="0">
                <a:solidFill>
                  <a:schemeClr val="tx1"/>
                </a:solidFill>
              </a:rPr>
              <a:t>integration </a:t>
            </a:r>
            <a:r>
              <a:rPr lang="en-US" sz="2400" dirty="0">
                <a:solidFill>
                  <a:schemeClr val="tx1"/>
                </a:solidFill>
              </a:rPr>
              <a:t>capabilities, </a:t>
            </a:r>
            <a:r>
              <a:rPr lang="en-US" sz="2400" b="1" dirty="0">
                <a:solidFill>
                  <a:schemeClr val="tx1"/>
                </a:solidFill>
              </a:rPr>
              <a:t>reliability</a:t>
            </a:r>
            <a:r>
              <a:rPr lang="en-US" sz="2400" dirty="0">
                <a:solidFill>
                  <a:schemeClr val="tx1"/>
                </a:solidFill>
              </a:rPr>
              <a:t>, and </a:t>
            </a:r>
            <a:r>
              <a:rPr lang="en-US" sz="2400" b="1" dirty="0">
                <a:solidFill>
                  <a:schemeClr val="tx1"/>
                </a:solidFill>
              </a:rPr>
              <a:t>low power consumption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Silicon photonic MEMS allows us to use well </a:t>
            </a:r>
            <a:r>
              <a:rPr lang="en-US" sz="2400" b="1" dirty="0">
                <a:solidFill>
                  <a:schemeClr val="tx1"/>
                </a:solidFill>
              </a:rPr>
              <a:t>understood fabrication procedures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Exploiting mechanical properties of MEMS, instability under buckling creates 2 stable states : </a:t>
            </a:r>
            <a:r>
              <a:rPr lang="en-US" sz="2400" b="1" dirty="0">
                <a:solidFill>
                  <a:schemeClr val="tx1"/>
                </a:solidFill>
              </a:rPr>
              <a:t>we have created a latching switch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3188FD-F61C-4D59-9459-319BFB2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6241" y="0"/>
            <a:ext cx="5005758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AC3FF9-EB0C-48D0-BA7C-CE7C190E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86296" y="0"/>
            <a:ext cx="5002645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97F7B-934D-4438-8F5E-BFB1EE8E4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814" y="3495676"/>
            <a:ext cx="3863578" cy="3255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7054F0-FCD9-4296-A7BD-831A8FC02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872" y="80608"/>
            <a:ext cx="4041494" cy="3415063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67B9552-DA96-4A4F-83C1-F2049E526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BDEA11-E65C-4D4D-BA2A-AD4984616A35}"/>
              </a:ext>
            </a:extLst>
          </p:cNvPr>
          <p:cNvSpPr txBox="1"/>
          <p:nvPr/>
        </p:nvSpPr>
        <p:spPr>
          <a:xfrm>
            <a:off x="-6109" y="6488667"/>
            <a:ext cx="308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359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744200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1.2 Scope of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4144"/>
            <a:ext cx="10942468" cy="30292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“Silicon Photonic MEMS Switches have recently been shown to be an excellent contender for large-scale photonic integrated circuit </a:t>
            </a:r>
            <a:r>
              <a:rPr lang="en-US" sz="2000" b="1" dirty="0">
                <a:solidFill>
                  <a:schemeClr val="tx1"/>
                </a:solidFill>
              </a:rPr>
              <a:t>switch matrices</a:t>
            </a:r>
            <a:r>
              <a:rPr lang="en-US" sz="2000" dirty="0">
                <a:solidFill>
                  <a:schemeClr val="tx1"/>
                </a:solidFill>
              </a:rPr>
              <a:t>.”</a:t>
            </a:r>
          </a:p>
          <a:p>
            <a:r>
              <a:rPr lang="en-US" sz="2000" dirty="0">
                <a:solidFill>
                  <a:schemeClr val="tx1"/>
                </a:solidFill>
              </a:rPr>
              <a:t>We want to design and simulate </a:t>
            </a:r>
            <a:r>
              <a:rPr lang="en-US" sz="2000" b="1" dirty="0">
                <a:solidFill>
                  <a:schemeClr val="tx1"/>
                </a:solidFill>
              </a:rPr>
              <a:t>optimized</a:t>
            </a:r>
            <a:r>
              <a:rPr lang="en-US" sz="2000" dirty="0">
                <a:solidFill>
                  <a:schemeClr val="tx1"/>
                </a:solidFill>
              </a:rPr>
              <a:t> silicon MEMS switch architectures.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292693-0597-415E-9DB0-1B1DC22102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4039340"/>
            <a:ext cx="8183400" cy="272681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EF79A-BF69-491F-9FF6-851F7C2826E2}"/>
              </a:ext>
            </a:extLst>
          </p:cNvPr>
          <p:cNvSpPr txBox="1"/>
          <p:nvPr/>
        </p:nvSpPr>
        <p:spPr>
          <a:xfrm>
            <a:off x="9305925" y="5165719"/>
            <a:ext cx="27590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OFF state : light stays in the </a:t>
            </a:r>
            <a:r>
              <a:rPr lang="en-GB" sz="1400" b="1" dirty="0"/>
              <a:t>bottom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ON state : light is coupled from the </a:t>
            </a:r>
            <a:r>
              <a:rPr lang="en-GB" sz="1400" b="1" dirty="0"/>
              <a:t>bottom level to the top level </a:t>
            </a:r>
            <a:r>
              <a:rPr lang="en-GB" sz="1400" dirty="0"/>
              <a:t>in the coupler, and then</a:t>
            </a:r>
            <a:r>
              <a:rPr lang="en-GB" sz="1400" b="1" dirty="0"/>
              <a:t> bottom again.</a:t>
            </a:r>
            <a:endParaRPr lang="LID4096" sz="1400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8ABB91A-5A90-4A77-83C4-F1D2A8471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9366FC-521A-4A13-B9B9-CFE1433638A3}"/>
              </a:ext>
            </a:extLst>
          </p:cNvPr>
          <p:cNvSpPr txBox="1"/>
          <p:nvPr/>
        </p:nvSpPr>
        <p:spPr>
          <a:xfrm>
            <a:off x="-6109" y="6488667"/>
            <a:ext cx="308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9226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2" y="584820"/>
            <a:ext cx="5832408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>
                <a:solidFill>
                  <a:schemeClr val="tx2"/>
                </a:solidFill>
              </a:rPr>
              <a:t>2.1 Original design &amp;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37" y="1772526"/>
            <a:ext cx="6099367" cy="50854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 original design exhibits </a:t>
            </a:r>
            <a:r>
              <a:rPr lang="en-US" sz="2400" b="1" dirty="0">
                <a:solidFill>
                  <a:schemeClr val="tx2"/>
                </a:solidFill>
              </a:rPr>
              <a:t>bi-axial stress</a:t>
            </a:r>
            <a:r>
              <a:rPr lang="en-US" sz="2400" dirty="0">
                <a:solidFill>
                  <a:schemeClr val="tx2"/>
                </a:solidFill>
              </a:rPr>
              <a:t>. Leads to instabilities, and torsion.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Footprint</a:t>
            </a:r>
            <a:r>
              <a:rPr lang="en-US" sz="2400" dirty="0">
                <a:solidFill>
                  <a:schemeClr val="tx2"/>
                </a:solidFill>
              </a:rPr>
              <a:t> could be reduced and </a:t>
            </a:r>
            <a:r>
              <a:rPr lang="en-US" sz="2400" b="1" dirty="0">
                <a:solidFill>
                  <a:schemeClr val="tx2"/>
                </a:solidFill>
              </a:rPr>
              <a:t>switching speed </a:t>
            </a:r>
            <a:r>
              <a:rPr lang="en-US" sz="2400" dirty="0">
                <a:solidFill>
                  <a:schemeClr val="tx2"/>
                </a:solidFill>
              </a:rPr>
              <a:t>could be improved (currently : 1 us). </a:t>
            </a:r>
          </a:p>
          <a:p>
            <a:r>
              <a:rPr lang="en-US" sz="2400" dirty="0">
                <a:solidFill>
                  <a:schemeClr val="tx2"/>
                </a:solidFill>
              </a:rPr>
              <a:t>Any design must maintain the same </a:t>
            </a:r>
            <a:r>
              <a:rPr lang="en-US" sz="2400" b="1" dirty="0">
                <a:solidFill>
                  <a:schemeClr val="tx2"/>
                </a:solidFill>
              </a:rPr>
              <a:t>optical losses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r>
              <a:rPr lang="en-US" sz="2400" dirty="0">
                <a:solidFill>
                  <a:schemeClr val="tx2"/>
                </a:solidFill>
              </a:rPr>
              <a:t>Low-loss crossing is </a:t>
            </a:r>
            <a:r>
              <a:rPr lang="en-US" sz="2400" b="1" dirty="0">
                <a:solidFill>
                  <a:schemeClr val="tx2"/>
                </a:solidFill>
              </a:rPr>
              <a:t>untouched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611480-75A6-467D-9B54-FC5593E7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046" y="3131254"/>
            <a:ext cx="4062664" cy="3333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6BB003-7858-4C7A-8C31-311C7741103E}"/>
              </a:ext>
            </a:extLst>
          </p:cNvPr>
          <p:cNvSpPr txBox="1"/>
          <p:nvPr/>
        </p:nvSpPr>
        <p:spPr>
          <a:xfrm>
            <a:off x="7220046" y="6457891"/>
            <a:ext cx="406266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Temporal response of unit cell</a:t>
            </a:r>
            <a:endParaRPr lang="LID4096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BFA027-318A-44BC-92CC-EE097CF40F2C}"/>
              </a:ext>
            </a:extLst>
          </p:cNvPr>
          <p:cNvSpPr txBox="1"/>
          <p:nvPr/>
        </p:nvSpPr>
        <p:spPr>
          <a:xfrm>
            <a:off x="6469571" y="292963"/>
            <a:ext cx="55636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The matrix exists on 2 levels (top &amp; bottom)  </a:t>
            </a:r>
            <a:endParaRPr lang="LID4096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BBF48D-82F8-466B-82DE-0E1C80F9E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571" y="584820"/>
            <a:ext cx="5563614" cy="246765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9184F87-188C-4352-B484-4F635FE8E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435FFA-C4F7-4828-B6A5-1F4E80A962F6}"/>
              </a:ext>
            </a:extLst>
          </p:cNvPr>
          <p:cNvSpPr txBox="1"/>
          <p:nvPr/>
        </p:nvSpPr>
        <p:spPr>
          <a:xfrm>
            <a:off x="-6109" y="6488667"/>
            <a:ext cx="308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7520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2" y="585926"/>
            <a:ext cx="5832408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>
                <a:solidFill>
                  <a:schemeClr val="tx2"/>
                </a:solidFill>
              </a:rPr>
              <a:t>2.1 Original design &amp; optimization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985" y="1847168"/>
            <a:ext cx="6099367" cy="50108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Optimization criteria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Uniaxial stress only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Smaller footprint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Increase switching speed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Low losses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(optional) all inputs (resp. outputs) on the same side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8C05A51-59B5-4B5C-BFDD-545A659F5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71" y="182595"/>
            <a:ext cx="5563614" cy="3370229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084ADA6-1A10-4F71-A3D8-1041B3799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571" y="3805524"/>
            <a:ext cx="5563614" cy="2519374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DBA6057-285E-4D98-9B2D-5E604656E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314A4E-13DB-4B9D-A3AD-E24ED7F615FF}"/>
              </a:ext>
            </a:extLst>
          </p:cNvPr>
          <p:cNvSpPr txBox="1"/>
          <p:nvPr/>
        </p:nvSpPr>
        <p:spPr>
          <a:xfrm>
            <a:off x="-6109" y="6488667"/>
            <a:ext cx="308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1867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59" y="585926"/>
            <a:ext cx="5832408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>
                <a:solidFill>
                  <a:schemeClr val="tx2"/>
                </a:solidFill>
              </a:rPr>
              <a:t>2.2 Methods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659" y="1847168"/>
            <a:ext cx="5712691" cy="50108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Geometry design on paper.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Implementation of specific elements using </a:t>
            </a:r>
            <a:r>
              <a:rPr lang="en-US" b="1" dirty="0">
                <a:solidFill>
                  <a:schemeClr val="tx2"/>
                </a:solidFill>
              </a:rPr>
              <a:t>MATLAB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Verification using </a:t>
            </a:r>
            <a:r>
              <a:rPr lang="en-US" b="1" dirty="0" err="1">
                <a:solidFill>
                  <a:schemeClr val="tx2"/>
                </a:solidFill>
              </a:rPr>
              <a:t>KLayout</a:t>
            </a:r>
            <a:r>
              <a:rPr lang="en-US" dirty="0">
                <a:solidFill>
                  <a:schemeClr val="tx2"/>
                </a:solidFill>
              </a:rPr>
              <a:t> &amp; </a:t>
            </a:r>
            <a:r>
              <a:rPr lang="en-US" b="1" dirty="0">
                <a:solidFill>
                  <a:schemeClr val="tx2"/>
                </a:solidFill>
              </a:rPr>
              <a:t>L-Edit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Assembly on </a:t>
            </a:r>
            <a:r>
              <a:rPr lang="en-US" b="1" dirty="0">
                <a:solidFill>
                  <a:schemeClr val="tx2"/>
                </a:solidFill>
              </a:rPr>
              <a:t>L-Edit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Simulation on </a:t>
            </a:r>
            <a:r>
              <a:rPr lang="en-US" b="1" dirty="0">
                <a:solidFill>
                  <a:schemeClr val="tx2"/>
                </a:solidFill>
              </a:rPr>
              <a:t>COMSOL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DBA6057-285E-4D98-9B2D-5E604656E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00A25F-6B3E-48D2-9593-9D7A381BB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25" y="2766145"/>
            <a:ext cx="3578682" cy="2084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99C0ED-0ABF-4076-9DCB-4FE4DBAE0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855" y="5058152"/>
            <a:ext cx="5195608" cy="1532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DFD4EF-F2BB-4B04-9613-0BC6F4DA5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0905" y="129475"/>
            <a:ext cx="2567888" cy="2313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FD7C71-37C6-4038-BE5C-8739B3060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3336" y="2852086"/>
            <a:ext cx="1912786" cy="1912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1715F4-B05E-41E7-ACEA-147BB5E75F01}"/>
              </a:ext>
            </a:extLst>
          </p:cNvPr>
          <p:cNvSpPr txBox="1"/>
          <p:nvPr/>
        </p:nvSpPr>
        <p:spPr>
          <a:xfrm>
            <a:off x="-6109" y="6488667"/>
            <a:ext cx="308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7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8888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515C7-2B3E-436F-8436-09B89C2E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744200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3.1 Design 1 : Linear Coupler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7F7F-21F1-4C7F-891D-713749077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7351" y="2217529"/>
            <a:ext cx="7019182" cy="46404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Coupler principle : linear </a:t>
            </a:r>
            <a:r>
              <a:rPr lang="en-US" sz="2400" b="1" dirty="0">
                <a:solidFill>
                  <a:schemeClr val="tx1"/>
                </a:solidFill>
              </a:rPr>
              <a:t>clamped-clamped</a:t>
            </a:r>
            <a:r>
              <a:rPr lang="en-US" sz="2400" dirty="0">
                <a:solidFill>
                  <a:schemeClr val="tx1"/>
                </a:solidFill>
              </a:rPr>
              <a:t> beam.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Bottom waveguide</a:t>
            </a:r>
            <a:r>
              <a:rPr lang="en-US" sz="2400" dirty="0">
                <a:solidFill>
                  <a:schemeClr val="tx1"/>
                </a:solidFill>
              </a:rPr>
              <a:t> is deformed to comply with the geometry.</a:t>
            </a:r>
          </a:p>
          <a:p>
            <a:r>
              <a:rPr lang="en-US" sz="2400" dirty="0">
                <a:solidFill>
                  <a:schemeClr val="tx1"/>
                </a:solidFill>
              </a:rPr>
              <a:t>We use a </a:t>
            </a:r>
            <a:r>
              <a:rPr lang="en-US" sz="2400" b="1" dirty="0">
                <a:solidFill>
                  <a:schemeClr val="tx1"/>
                </a:solidFill>
              </a:rPr>
              <a:t>Sine-Circle-Sine</a:t>
            </a:r>
            <a:r>
              <a:rPr lang="en-US" sz="2400" dirty="0">
                <a:solidFill>
                  <a:schemeClr val="tx1"/>
                </a:solidFill>
              </a:rPr>
              <a:t> curve matching strategy.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Minimum radius of curvature is </a:t>
            </a:r>
            <a:r>
              <a:rPr lang="en-US" sz="2400" b="1" dirty="0">
                <a:solidFill>
                  <a:schemeClr val="tx1"/>
                </a:solidFill>
              </a:rPr>
              <a:t>5 um (strip)</a:t>
            </a:r>
            <a:r>
              <a:rPr lang="en-US" sz="2400" dirty="0">
                <a:solidFill>
                  <a:schemeClr val="tx1"/>
                </a:solidFill>
              </a:rPr>
              <a:t>. Curvature must be continuous.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Estimated loss : 0.036 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6B491-E59D-4182-99B2-16531FAF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534" y="2217528"/>
            <a:ext cx="4825397" cy="464047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579F79-8C02-4D3C-905C-46D3D7F38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3D68B8-3AC0-4EDA-A1E0-569BEBA73800}"/>
              </a:ext>
            </a:extLst>
          </p:cNvPr>
          <p:cNvSpPr txBox="1"/>
          <p:nvPr/>
        </p:nvSpPr>
        <p:spPr>
          <a:xfrm>
            <a:off x="-6109" y="6488667"/>
            <a:ext cx="308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14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2FA04-907D-41E5-85BC-47BAE3CDF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592959"/>
            <a:ext cx="495300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3.2 COMSOL 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8FCC1319-7B65-4C9A-AF05-408FCB9128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76250" y="2476500"/>
                <a:ext cx="5619750" cy="379450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Compressive stress of </a:t>
                </a:r>
                <a:r>
                  <a:rPr lang="en-US" dirty="0">
                    <a:solidFill>
                      <a:schemeClr val="tx1"/>
                    </a:solidFill>
                  </a:rPr>
                  <a:t>7.75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MPa is applied.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Upwards buckling is seen for a </a:t>
                </a:r>
                <a:r>
                  <a:rPr lang="en-US" b="1" dirty="0">
                    <a:solidFill>
                      <a:schemeClr val="tx2"/>
                    </a:solidFill>
                  </a:rPr>
                  <a:t>critical load factor </a:t>
                </a:r>
                <a:r>
                  <a:rPr lang="en-US" dirty="0">
                    <a:solidFill>
                      <a:schemeClr val="tx2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=1.13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2"/>
                    </a:solidFill>
                  </a:rPr>
                  <a:t>Torsion appears in the third mode, for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=1.95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 </a:t>
                </a:r>
              </a:p>
            </p:txBody>
          </p:sp>
        </mc:Choice>
        <mc:Fallback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8FCC1319-7B65-4C9A-AF05-408FCB912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76250" y="2476500"/>
                <a:ext cx="5619750" cy="3794508"/>
              </a:xfrm>
              <a:blipFill>
                <a:blip r:embed="rId3"/>
                <a:stretch>
                  <a:fillRect l="-1952" t="-1124" r="-216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8080" y="-1"/>
            <a:ext cx="5943919" cy="6858000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Content Placeholder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B2921D5-DD67-4960-9887-ABDBBE1EE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59" y="323648"/>
            <a:ext cx="5964576" cy="23858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03C62D-33E7-44BF-9156-F23021FD2314}"/>
              </a:ext>
            </a:extLst>
          </p:cNvPr>
          <p:cNvSpPr txBox="1"/>
          <p:nvPr/>
        </p:nvSpPr>
        <p:spPr>
          <a:xfrm>
            <a:off x="6247759" y="2702689"/>
            <a:ext cx="59645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First mode, critical load factor = 1.13 </a:t>
            </a:r>
            <a:endParaRPr lang="LID4096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5E671C-CCE3-4B61-B93A-765828E5E294}"/>
              </a:ext>
            </a:extLst>
          </p:cNvPr>
          <p:cNvSpPr txBox="1"/>
          <p:nvPr/>
        </p:nvSpPr>
        <p:spPr>
          <a:xfrm>
            <a:off x="6236228" y="6008752"/>
            <a:ext cx="59645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Third mode, critical load factor = 1.95 </a:t>
            </a:r>
            <a:endParaRPr lang="LID4096" dirty="0"/>
          </a:p>
        </p:txBody>
      </p:sp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11BFCFCF-CE26-4723-A222-164F22124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59" y="3622922"/>
            <a:ext cx="5956846" cy="238583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0842E62-D3EA-4FF3-9F11-4EA69839E6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1" y="1"/>
            <a:ext cx="1352788" cy="5859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518367-4FC2-4F0F-8206-FCF95D1B8F35}"/>
              </a:ext>
            </a:extLst>
          </p:cNvPr>
          <p:cNvSpPr txBox="1"/>
          <p:nvPr/>
        </p:nvSpPr>
        <p:spPr>
          <a:xfrm>
            <a:off x="-6109" y="6488667"/>
            <a:ext cx="3084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9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23262236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RegularSeedRightStep">
      <a:dk1>
        <a:srgbClr val="000000"/>
      </a:dk1>
      <a:lt1>
        <a:srgbClr val="FFFFFF"/>
      </a:lt1>
      <a:dk2>
        <a:srgbClr val="413424"/>
      </a:dk2>
      <a:lt2>
        <a:srgbClr val="E2E8E4"/>
      </a:lt2>
      <a:accent1>
        <a:srgbClr val="E729AC"/>
      </a:accent1>
      <a:accent2>
        <a:srgbClr val="D5174B"/>
      </a:accent2>
      <a:accent3>
        <a:srgbClr val="E74429"/>
      </a:accent3>
      <a:accent4>
        <a:srgbClr val="D58117"/>
      </a:accent4>
      <a:accent5>
        <a:srgbClr val="AAA71E"/>
      </a:accent5>
      <a:accent6>
        <a:srgbClr val="75B414"/>
      </a:accent6>
      <a:hlink>
        <a:srgbClr val="31944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1011</Words>
  <Application>Microsoft Office PowerPoint</Application>
  <PresentationFormat>Widescreen</PresentationFormat>
  <Paragraphs>146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Next LT Pro</vt:lpstr>
      <vt:lpstr>AvenirNext LT Pro Medium</vt:lpstr>
      <vt:lpstr>Calibri</vt:lpstr>
      <vt:lpstr>Cambria Math</vt:lpstr>
      <vt:lpstr>BlockprintVTI</vt:lpstr>
      <vt:lpstr>Optimization of Bistable Silicon Photonic MEMS Switch Architectures</vt:lpstr>
      <vt:lpstr>Table of contents</vt:lpstr>
      <vt:lpstr>1.1 Introduction – Optical switches</vt:lpstr>
      <vt:lpstr>1.2 Scope of the project </vt:lpstr>
      <vt:lpstr>2.1 Original design &amp; optimization</vt:lpstr>
      <vt:lpstr>2.1 Original design &amp; optimization (cont’d)</vt:lpstr>
      <vt:lpstr>2.2 Methods and tools</vt:lpstr>
      <vt:lpstr>3.1 Design 1 : Linear Coupler</vt:lpstr>
      <vt:lpstr>3.2 COMSOL simulations</vt:lpstr>
      <vt:lpstr>3.3 Other waveguide designs</vt:lpstr>
      <vt:lpstr>3.4 Design 1 : Limitations</vt:lpstr>
      <vt:lpstr>3.5 Design 1 - Conclusions</vt:lpstr>
      <vt:lpstr>4.1 Design 2 : U-Turn coupler</vt:lpstr>
      <vt:lpstr>4.2 COMSOL simulations</vt:lpstr>
      <vt:lpstr>4.3 Limitations</vt:lpstr>
      <vt:lpstr>4.4 Design 2 - Conclusions</vt:lpstr>
      <vt:lpstr>5. Other design idea : sigmoid</vt:lpstr>
      <vt:lpstr>6.1 Next steps</vt:lpstr>
      <vt:lpstr>6.2 Conclusions</vt:lpstr>
      <vt:lpstr>Thank you !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Claudio Jaramillo</dc:creator>
  <cp:lastModifiedBy>Claudio Jaramillo</cp:lastModifiedBy>
  <cp:revision>85</cp:revision>
  <dcterms:created xsi:type="dcterms:W3CDTF">2021-04-11T15:13:44Z</dcterms:created>
  <dcterms:modified xsi:type="dcterms:W3CDTF">2021-04-19T10:52:48Z</dcterms:modified>
</cp:coreProperties>
</file>